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56" autoAdjust="0"/>
    <p:restoredTop sz="94660"/>
  </p:normalViewPr>
  <p:slideViewPr>
    <p:cSldViewPr>
      <p:cViewPr varScale="1">
        <p:scale>
          <a:sx n="69" d="100"/>
          <a:sy n="69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01.12.2011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01.12.2011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01.12.2011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01.12.2011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01.12.2011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01.12.2011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01.12.2011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01.12.2011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01.12.2011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571744"/>
            <a:ext cx="8062912" cy="1470025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>
                <a:solidFill>
                  <a:schemeClr val="accent6">
                    <a:lumMod val="50000"/>
                  </a:schemeClr>
                </a:solidFill>
              </a:rPr>
              <a:t>Презентация на тему</a:t>
            </a:r>
            <a:r>
              <a:rPr lang="ru-RU" sz="5400" smtClean="0">
                <a:solidFill>
                  <a:schemeClr val="accent6">
                    <a:lumMod val="50000"/>
                  </a:schemeClr>
                </a:solidFill>
              </a:rPr>
              <a:t>: </a:t>
            </a:r>
            <a:r>
              <a:rPr lang="ru-RU" sz="5400" smtClean="0">
                <a:solidFill>
                  <a:schemeClr val="accent6">
                    <a:lumMod val="50000"/>
                  </a:schemeClr>
                </a:solidFill>
              </a:rPr>
              <a:t>Антикоррупция </a:t>
            </a:r>
            <a:endParaRPr lang="ru-RU" sz="5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8436" name="Рисунок 1" descr="http://www.kgasu.ru/i/krugo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7625" cy="47625"/>
          </a:xfrm>
          <a:prstGeom prst="rect">
            <a:avLst/>
          </a:prstGeom>
          <a:noFill/>
        </p:spPr>
      </p:pic>
      <p:pic>
        <p:nvPicPr>
          <p:cNvPr id="18435" name="Рисунок 2" descr="http://www.kgasu.ru/i/krugo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7625" cy="47625"/>
          </a:xfrm>
          <a:prstGeom prst="rect">
            <a:avLst/>
          </a:prstGeom>
          <a:noFill/>
        </p:spPr>
      </p:pic>
      <p:pic>
        <p:nvPicPr>
          <p:cNvPr id="18434" name="Рисунок 3" descr="http://www.kgasu.ru/i/krugo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7625" cy="47625"/>
          </a:xfrm>
          <a:prstGeom prst="rect">
            <a:avLst/>
          </a:prstGeom>
          <a:noFill/>
        </p:spPr>
      </p:pic>
      <p:pic>
        <p:nvPicPr>
          <p:cNvPr id="18433" name="Рисунок 4" descr="http://www.kgasu.ru/i/krugo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7625" cy="476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282" y="214290"/>
          <a:ext cx="8715404" cy="5656982"/>
        </p:xfrm>
        <a:graphic>
          <a:graphicData uri="http://schemas.openxmlformats.org/drawingml/2006/table">
            <a:tbl>
              <a:tblPr>
                <a:effectLst>
                  <a:innerShdw blurRad="114300">
                    <a:prstClr val="black"/>
                  </a:innerShdw>
                </a:effectLst>
              </a:tblPr>
              <a:tblGrid>
                <a:gridCol w="136178"/>
                <a:gridCol w="8579226"/>
              </a:tblGrid>
              <a:tr h="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 marL="28575" marR="28575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>
                    <a:lnL>
                      <a:noFill/>
                    </a:ln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Федеральный закон «О противодействии коррупции»</a:t>
                      </a:r>
                      <a:endParaRPr lang="ru-RU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5" marB="28575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Уголовный кодекс РФ</a:t>
                      </a:r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Статья 290 Получение взятки, </a:t>
                      </a:r>
                      <a:endParaRPr lang="ru-RU" sz="28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Статья </a:t>
                      </a:r>
                      <a:r>
                        <a:rPr lang="ru-RU" sz="2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291 Дача взятки, </a:t>
                      </a:r>
                      <a:endParaRPr lang="ru-RU" sz="28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Статья </a:t>
                      </a:r>
                      <a:r>
                        <a:rPr lang="ru-RU" sz="2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129 Клевета</a:t>
                      </a:r>
                      <a:endParaRPr lang="ru-RU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Закон Республики Татарстан от 4 мая 2006 г. </a:t>
                      </a:r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N34-ЗРТ «О </a:t>
                      </a:r>
                      <a:r>
                        <a:rPr lang="ru-RU" sz="2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противодействии коррупции в РТ»</a:t>
                      </a:r>
                      <a:endParaRPr lang="ru-RU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11626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Материалы Республиканского совета по реализации </a:t>
                      </a:r>
                      <a:r>
                        <a:rPr lang="ru-RU" sz="2800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антикоррупционной</a:t>
                      </a:r>
                      <a:r>
                        <a:rPr lang="ru-RU" sz="2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политики от 29 января 2009 года</a:t>
                      </a:r>
                      <a:endParaRPr lang="ru-RU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21508" name="Рисунок 1" descr="http://www.kgasu.ru/i/krugo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7625" cy="47625"/>
          </a:xfrm>
          <a:prstGeom prst="rect">
            <a:avLst/>
          </a:prstGeom>
          <a:noFill/>
        </p:spPr>
      </p:pic>
      <p:pic>
        <p:nvPicPr>
          <p:cNvPr id="21507" name="Рисунок 2" descr="http://www.kgasu.ru/i/krugo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7625" cy="47625"/>
          </a:xfrm>
          <a:prstGeom prst="rect">
            <a:avLst/>
          </a:prstGeom>
          <a:noFill/>
        </p:spPr>
      </p:pic>
      <p:pic>
        <p:nvPicPr>
          <p:cNvPr id="21506" name="Рисунок 3" descr="http://www.kgasu.ru/i/krugo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7625" cy="47625"/>
          </a:xfrm>
          <a:prstGeom prst="rect">
            <a:avLst/>
          </a:prstGeom>
          <a:noFill/>
        </p:spPr>
      </p:pic>
      <p:pic>
        <p:nvPicPr>
          <p:cNvPr id="21505" name="Рисунок 4" descr="http://www.kgasu.ru/i/krugo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7625" cy="476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0"/>
            <a:ext cx="91440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Коррупция — одна из острейших проблем в России. Президент РФ Дмитрий Медведев в своем ежегодном послании Федеральному Собранию отметил: «Нашей принципиальной задачей остаётся борьба с коррупцией».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Государственные органы от региональных до федеральных призывают к борьбе с коррупцией. Вместе с тем, даже угроза лишения свободы до 12 лет не удерживает взяточников.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b="1" dirty="0" err="1" smtClean="0"/>
              <a:t>Корру́пция</a:t>
            </a:r>
            <a:r>
              <a:rPr lang="ru-RU" dirty="0" smtClean="0"/>
              <a:t>   — термин, обозначающий обычно использование должностным лицом своих властных полномочий и доверенных ему прав в целях личной выгоды, противоречащее законодательству и моральным установкам.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Виды коррупции</a:t>
            </a:r>
          </a:p>
          <a:p>
            <a:r>
              <a:rPr lang="ru-RU" sz="2400" b="1" dirty="0" smtClean="0">
                <a:solidFill>
                  <a:srgbClr val="FFFF00"/>
                </a:solidFill>
              </a:rPr>
              <a:t>Бытовая коррупция</a:t>
            </a:r>
            <a:r>
              <a:rPr lang="ru-RU" sz="2400" dirty="0" smtClean="0">
                <a:solidFill>
                  <a:srgbClr val="FFFF00"/>
                </a:solidFill>
              </a:rPr>
              <a:t> порождается взаимодействием рядовых граждан и чиновников. В неё входят различные подарки от граждан и услуги должностному лицу и членам его семьи. К этой категории также относится кумовство (непотизм).</a:t>
            </a:r>
          </a:p>
          <a:p>
            <a:r>
              <a:rPr lang="ru-RU" sz="2400" b="1" dirty="0" smtClean="0">
                <a:solidFill>
                  <a:srgbClr val="FFFF00"/>
                </a:solidFill>
              </a:rPr>
              <a:t>Деловая коррупция</a:t>
            </a:r>
            <a:r>
              <a:rPr lang="ru-RU" sz="2400" dirty="0" smtClean="0">
                <a:solidFill>
                  <a:srgbClr val="FFFF00"/>
                </a:solidFill>
              </a:rPr>
              <a:t> возникает при взаимодействии власти и бизнеса. Например, в случае хозяйственного спора, стороны могут стремиться заручиться поддержкой судьи с целью вынесения решения в свою пользу.</a:t>
            </a:r>
          </a:p>
          <a:p>
            <a:r>
              <a:rPr lang="ru-RU" sz="2400" b="1" dirty="0" smtClean="0">
                <a:solidFill>
                  <a:srgbClr val="FFFF00"/>
                </a:solidFill>
              </a:rPr>
              <a:t>Коррупция верховной власти</a:t>
            </a:r>
            <a:r>
              <a:rPr lang="ru-RU" sz="2400" dirty="0" smtClean="0">
                <a:solidFill>
                  <a:srgbClr val="FFFF00"/>
                </a:solidFill>
              </a:rPr>
              <a:t> относится к политическому руководству и верховным судам в демократических системах. Она касается стоящих у власти групп, недобросовестное поведение которых состоит в осуществлении политики в своих интересах и в ущерб интересам избирателей.</a:t>
            </a:r>
            <a:endParaRPr lang="ru-RU" sz="2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28694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Исторические корни коррупции, вероятно, восходят к обычаю делать подарки, чтобы добиться расположения. Дорогой подарок выделял человека среди других просителей и способствовал тому, чтобы его просьба была выполнена. Поэтому в первобытных обществах плата жрецу или вождю была нормой. По мере усложнения государственного аппарата и усиления власти центрального правительства, появились профессиональные чиновники, которые, по замыслу правителей, должны были довольствоваться только фиксированным жалованием. На практике чиновники стремились воспользоваться своим положением для тайного увеличения своих доходов.</a:t>
            </a:r>
            <a:endParaRPr lang="ru-RU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 начале 1999 года заместитель генерального прокурора России Ю. Я. Чайка заявил, что Россия входит в десятку наиболее коррумпированных стран мира и что коррупция является одной из самых деструктивных сил в российском государстве. В 1999 году академик РАН Д. С. Львов и доктор экономических наук Ю. В. Овсиенко оценивали коррупцию в России как «тотальную».</a:t>
            </a:r>
            <a:endParaRPr lang="ru-RU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Картинка 21 из 9550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Картинка 21 из 9550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Картинка 21 из 9550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1" name="Picture 7" descr="C:\Users\учитель\Downloads\0b1020f0866175d83aea7533ac4641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3428992" cy="2571744"/>
          </a:xfrm>
          <a:prstGeom prst="rect">
            <a:avLst/>
          </a:prstGeom>
          <a:noFill/>
        </p:spPr>
      </p:pic>
      <p:sp>
        <p:nvSpPr>
          <p:cNvPr id="1033" name="AutoShape 9" descr="http://www.epochtimes.ru/images/stories/06/science2011/182_2222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4" name="Picture 10" descr="C:\Users\учитель\Desktop\182_2222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285728"/>
            <a:ext cx="4445000" cy="2643206"/>
          </a:xfrm>
          <a:prstGeom prst="rect">
            <a:avLst/>
          </a:prstGeom>
          <a:noFill/>
        </p:spPr>
      </p:pic>
      <p:pic>
        <p:nvPicPr>
          <p:cNvPr id="1036" name="Picture 12" descr="C:\Users\учитель\Desktop\414a587536bec56917468f25df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3500438"/>
            <a:ext cx="4000528" cy="3000396"/>
          </a:xfrm>
          <a:prstGeom prst="rect">
            <a:avLst/>
          </a:prstGeom>
          <a:noFill/>
        </p:spPr>
      </p:pic>
      <p:pic>
        <p:nvPicPr>
          <p:cNvPr id="1037" name="Picture 13" descr="C:\Users\учитель\Desktop\0000714511-preview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628" y="3066187"/>
            <a:ext cx="3857652" cy="35345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учитель\Desktop\corruption_dia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учитель\Desktop\1256294048_kredity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428868"/>
            <a:ext cx="9144000" cy="442913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Статья 291-доча взятки.</a:t>
            </a:r>
          </a:p>
          <a:p>
            <a:r>
              <a:rPr lang="ru-RU" sz="4000" dirty="0" smtClean="0"/>
              <a:t>Наказывается штрафом до 30 кратному размеру взятки</a:t>
            </a:r>
            <a:endParaRPr lang="ru-RU" sz="40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43</TotalTime>
  <Words>175</Words>
  <Application>Microsoft Office PowerPoint</Application>
  <PresentationFormat>Экран (4:3)</PresentationFormat>
  <Paragraphs>19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Яркая</vt:lpstr>
      <vt:lpstr>Презентация на тему: Антикоррупция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тему: антикоррупция </dc:title>
  <dc:creator>учитель</dc:creator>
  <cp:lastModifiedBy>XP</cp:lastModifiedBy>
  <cp:revision>7</cp:revision>
  <dcterms:created xsi:type="dcterms:W3CDTF">2011-11-29T08:09:12Z</dcterms:created>
  <dcterms:modified xsi:type="dcterms:W3CDTF">2011-12-01T08:12:25Z</dcterms:modified>
</cp:coreProperties>
</file>